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310" r:id="rId4"/>
    <p:sldId id="356" r:id="rId5"/>
    <p:sldId id="336" r:id="rId6"/>
    <p:sldId id="337" r:id="rId7"/>
    <p:sldId id="338" r:id="rId8"/>
    <p:sldId id="339" r:id="rId9"/>
    <p:sldId id="340" r:id="rId10"/>
    <p:sldId id="259" r:id="rId11"/>
    <p:sldId id="342" r:id="rId12"/>
    <p:sldId id="359" r:id="rId13"/>
    <p:sldId id="341" r:id="rId14"/>
    <p:sldId id="343" r:id="rId15"/>
    <p:sldId id="345" r:id="rId16"/>
    <p:sldId id="358" r:id="rId17"/>
    <p:sldId id="352" r:id="rId18"/>
    <p:sldId id="347" r:id="rId19"/>
    <p:sldId id="351" r:id="rId20"/>
    <p:sldId id="357" r:id="rId21"/>
    <p:sldId id="353" r:id="rId22"/>
    <p:sldId id="355" r:id="rId2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FF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57060" autoAdjust="0"/>
  </p:normalViewPr>
  <p:slideViewPr>
    <p:cSldViewPr snapToGrid="0">
      <p:cViewPr varScale="1">
        <p:scale>
          <a:sx n="89" d="100"/>
          <a:sy n="89" d="100"/>
        </p:scale>
        <p:origin x="51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48EEB-294C-4545-AFF4-FE170C809655}" type="datetimeFigureOut">
              <a:rPr lang="id-ID" smtClean="0"/>
              <a:t>25/02/2020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144D2-4C35-40CE-BF36-A8576B6C70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2803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EFD7F-6E41-48AE-A461-23C589D4802B}" type="datetimeFigureOut">
              <a:rPr lang="id-ID" smtClean="0"/>
              <a:t>25/02/2020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C7F44-CA88-4B51-84BC-1C6C298F25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584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publisher-subscrib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event-sourci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big-dat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3factor.app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artphone-car-technology-phone-33488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ompeting-consumer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8773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https://docs.microsoft.com/en-us/azure/architecture/patterns/publisher-subscriber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Except that subscribers observe an event instead of consuming it. This allows consumers for different purposes.</a:t>
            </a:r>
          </a:p>
          <a:p>
            <a:endParaRPr lang="en-US" b="0" dirty="0"/>
          </a:p>
          <a:p>
            <a:r>
              <a:rPr lang="en-US" b="0" dirty="0"/>
              <a:t>Specialized jobs that filter, aggregate, subscribe to multiple topics, end up with a service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4848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058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https://docs.microsoft.com/en-us/azure/architecture/patterns/event-sourcing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Common technique that emphasizes events over state. Door example, bank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13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end up looking more like a graph as subscribers publish more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business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Warehousing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if we encouraged </a:t>
            </a:r>
            <a:r>
              <a:rPr lang="en-US" dirty="0" err="1"/>
              <a:t>uni</a:t>
            </a:r>
            <a:r>
              <a:rPr lang="en-US" dirty="0"/>
              <a:t>-directional?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36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https://docs.microsoft.com/en-us/azure/architecture/guide/architecture-styles/big-data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What if we ditched the batch jobs?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6067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What are the trade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816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https://3factor.app/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4377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476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5850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Zack:</a:t>
            </a:r>
            <a:br>
              <a:rPr lang="en-US" dirty="0"/>
            </a:br>
            <a:r>
              <a:rPr lang="en-US" dirty="0"/>
              <a:t>*  Coding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 for Broadcom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Real-Time Analytics, I work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security events for very large organizations: Banks, Governments that have hundreds of thousands of computers, and billions of events. It's important to my customers that I detect problems as quickly as possible and I need to be able to quickly adapt when new threats are recognized.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is super cool, and worth your time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969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Zack:</a:t>
            </a:r>
            <a:br>
              <a:rPr lang="en-US" dirty="0"/>
            </a:br>
            <a:r>
              <a:rPr lang="en-US" dirty="0"/>
              <a:t>*  Coding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 for Broadcom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Real-Time Analytics, I work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security events for very large organizations: Banks, Governments that have hundreds of thousands of computers, and billions of events. It's important to my customers that I detect problems as quickly as possible and I need to be able to quickly adapt when new threats are recognized.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is super cool, and worth your time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734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6653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</a:t>
            </a:r>
            <a:r>
              <a:rPr lang="en-US"/>
              <a:t>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0229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XP working with streaming data or real-time data/interfaces?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93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XP working with streaming data or real-time data/interfaces?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215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these experiences?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https://www.pexels.com/photo/smartphone-car-technology-phone-33488/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357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801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interfaces I showed you are only possible because of real-time data and the user interface techniques that enable it.</a:t>
            </a:r>
          </a:p>
          <a:p>
            <a:r>
              <a:rPr lang="en-US" dirty="0"/>
              <a:t>(Stocks in a newspaper)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0531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Downside: it’s difficult!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good news is that the tooling is getting dramatically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slides: 5g vs 1g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tools (Jaeger, Grafana)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Data – data explosion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we build them?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options!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Pub/Sub, Kappa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do whole talks on this, it’s really enterprise—</a:t>
            </a:r>
            <a:r>
              <a:rPr lang="en-US" dirty="0" err="1"/>
              <a:t>omplicated</a:t>
            </a:r>
            <a:r>
              <a:rPr lang="en-US" dirty="0"/>
              <a:t> and expensive, and great – these are great if you’re building a gigantic product / core experience around streaming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I want to focus in on a lighter weight version of these architectures called the 3 Factor App. It distills the spirit of these larger architectures into </a:t>
            </a:r>
            <a:r>
              <a:rPr lang="en-US" dirty="0" err="1"/>
              <a:t>asmaller</a:t>
            </a:r>
            <a:r>
              <a:rPr lang="en-US" dirty="0"/>
              <a:t> bite – fantastic for dipping your toe in, and it translates well into these other heavier architectures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Factor App is brought to us by the fine folks at </a:t>
            </a:r>
            <a:r>
              <a:rPr lang="en-US" dirty="0" err="1"/>
              <a:t>Hasura</a:t>
            </a:r>
            <a:r>
              <a:rPr lang="en-US" dirty="0"/>
              <a:t>, it’s an open-source project – and you can pay them to help you host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find more info at 3factora.app but the gist is pretty simple: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1. Realtime </a:t>
            </a:r>
            <a:r>
              <a:rPr lang="en-US" dirty="0" err="1"/>
              <a:t>Graphql</a:t>
            </a:r>
            <a:r>
              <a:rPr lang="en-US" dirty="0"/>
              <a:t> – </a:t>
            </a:r>
            <a:r>
              <a:rPr lang="en-US" dirty="0" err="1"/>
              <a:t>GraphQL</a:t>
            </a:r>
            <a:r>
              <a:rPr lang="en-US" dirty="0"/>
              <a:t> subscriptions offer a </a:t>
            </a:r>
            <a:r>
              <a:rPr lang="en-US" dirty="0" err="1"/>
              <a:t>convienient</a:t>
            </a:r>
            <a:r>
              <a:rPr lang="en-US" dirty="0"/>
              <a:t> way to subscribe to data from a back-end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2. Reliable </a:t>
            </a:r>
            <a:r>
              <a:rPr lang="en-US" dirty="0" err="1"/>
              <a:t>Eventing</a:t>
            </a:r>
            <a:r>
              <a:rPr lang="en-US" dirty="0"/>
              <a:t>  - Storing an immutable event 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3. Async Serverless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Backend services capable of dealing with millions /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8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https://docs.microsoft.com/en-us/azure/architecture/patterns/competing-consumers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Pros: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balancing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Independent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21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922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91325" y="0"/>
            <a:ext cx="2641600" cy="39116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791325" y="4023361"/>
            <a:ext cx="2641600" cy="283464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9537700" y="0"/>
            <a:ext cx="2654300" cy="3086100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537700" y="3172490"/>
            <a:ext cx="2654300" cy="3685510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521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3200" cy="34036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13200" y="3403600"/>
            <a:ext cx="4152900" cy="345440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03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452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01662" y="-901813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65865" y="1822026"/>
            <a:ext cx="3880738" cy="3764183"/>
          </a:xfrm>
          <a:prstGeom prst="diamond">
            <a:avLst/>
          </a:prstGeom>
        </p:spPr>
        <p:txBody>
          <a:bodyPr/>
          <a:lstStyle>
            <a:lvl1pPr>
              <a:defRPr lang="id-ID" dirty="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701662" y="4431565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37459" y="1828376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549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/>
          <p:cNvSpPr/>
          <p:nvPr userDrawn="1"/>
        </p:nvSpPr>
        <p:spPr>
          <a:xfrm>
            <a:off x="7715250" y="1162049"/>
            <a:ext cx="1466850" cy="1238251"/>
          </a:xfrm>
          <a:prstGeom prst="hexag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0100" y="800100"/>
            <a:ext cx="4673600" cy="23876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001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02300" y="800100"/>
            <a:ext cx="2781300" cy="52578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12200" y="800100"/>
            <a:ext cx="2679700" cy="1943100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712200" y="2997201"/>
            <a:ext cx="2679700" cy="3060699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2639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85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165350"/>
            <a:ext cx="4191000" cy="210185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368800" y="2165350"/>
            <a:ext cx="3454400" cy="210185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001000" y="2165350"/>
            <a:ext cx="4191000" cy="21018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9073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7440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22366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124053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720679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408985" y="2634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124053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0679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422366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124053" y="4412344"/>
            <a:ext cx="1588407" cy="169091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0161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66517" y="-2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66516" y="3251198"/>
            <a:ext cx="3062741" cy="3606801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129259" y="-1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9259" y="3251198"/>
            <a:ext cx="3062741" cy="3606801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5631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689" y="696005"/>
            <a:ext cx="5377202" cy="260916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74689" y="3395889"/>
            <a:ext cx="2597375" cy="278651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395777" y="3395888"/>
            <a:ext cx="2656114" cy="278651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0173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25715" y="479424"/>
            <a:ext cx="3999140" cy="175895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5696" y="479424"/>
            <a:ext cx="3999140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33031" y="479423"/>
            <a:ext cx="2354489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25715" y="2330449"/>
            <a:ext cx="3999142" cy="3969205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171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128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137400" y="0"/>
            <a:ext cx="50546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710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099776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86523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099774" y="3511777"/>
            <a:ext cx="2613254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86522" y="3511777"/>
            <a:ext cx="2613253" cy="30035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655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02248" y="1945592"/>
            <a:ext cx="2361519" cy="3017837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738279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74310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810341" y="1945592"/>
            <a:ext cx="2361519" cy="301783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7559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05486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4482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044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2056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953829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35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12343" y="3049813"/>
            <a:ext cx="2887664" cy="3808187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025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644571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4090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 userDrawn="1"/>
        </p:nvGrpSpPr>
        <p:grpSpPr>
          <a:xfrm>
            <a:off x="-2273029" y="1304278"/>
            <a:ext cx="7932568" cy="4467348"/>
            <a:chOff x="8440747" y="4796156"/>
            <a:chExt cx="2786063" cy="1603375"/>
          </a:xfrm>
        </p:grpSpPr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6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596202"/>
            <a:ext cx="4695824" cy="366144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765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 userDrawn="1"/>
        </p:nvGrpSpPr>
        <p:grpSpPr>
          <a:xfrm>
            <a:off x="5172075" y="1676400"/>
            <a:ext cx="6248400" cy="3524250"/>
            <a:chOff x="8440747" y="4796156"/>
            <a:chExt cx="2786063" cy="1603375"/>
          </a:xfrm>
        </p:grpSpPr>
        <p:sp>
          <p:nvSpPr>
            <p:cNvPr id="4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5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81700" y="1917700"/>
            <a:ext cx="4686300" cy="2895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99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1500" y="571500"/>
            <a:ext cx="3619500" cy="57277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0895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hone6_mockup_front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2" y="327660"/>
            <a:ext cx="4221209" cy="624332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835900" y="1316038"/>
            <a:ext cx="2514600" cy="42259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5034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95400" y="1551044"/>
            <a:ext cx="4027714" cy="530695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2676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4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1135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41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01316" y="667656"/>
            <a:ext cx="1397000" cy="552268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442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78606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06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58510" y="590548"/>
            <a:ext cx="2481948" cy="573223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568617" y="576032"/>
            <a:ext cx="2481948" cy="2902858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68617" y="3579584"/>
            <a:ext cx="2481948" cy="2743199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510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81948" cy="4580164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592614" y="2859314"/>
            <a:ext cx="2481948" cy="3998686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4695092"/>
            <a:ext cx="2481948" cy="2162908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592614" y="0"/>
            <a:ext cx="2481948" cy="27432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346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83086" y="4659085"/>
            <a:ext cx="3004457" cy="2235199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87543" y="2235199"/>
            <a:ext cx="3004458" cy="2423886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83085" y="0"/>
            <a:ext cx="3004457" cy="22351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8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9288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88" y="3511097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491593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91593" y="3511097"/>
            <a:ext cx="2728005" cy="269920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740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F11EA-837A-4EAD-BA8F-C3D332E83FA0}" type="datetimeFigureOut">
              <a:rPr lang="id-ID" smtClean="0"/>
              <a:t>25/02/2020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35A79-4AB6-4E03-8896-10AB32C1D03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631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89" r:id="rId19"/>
    <p:sldLayoutId id="2147483668" r:id="rId20"/>
    <p:sldLayoutId id="2147483670" r:id="rId21"/>
    <p:sldLayoutId id="2147483672" r:id="rId22"/>
    <p:sldLayoutId id="2147483692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2" r:id="rId30"/>
    <p:sldLayoutId id="2147483684" r:id="rId31"/>
    <p:sldLayoutId id="2147483687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9000">
              <a:schemeClr val="accent1">
                <a:lumMod val="59000"/>
                <a:alpha val="0"/>
              </a:schemeClr>
            </a:gs>
            <a:gs pos="88000">
              <a:schemeClr val="accent1">
                <a:lumMod val="45000"/>
                <a:lumOff val="55000"/>
                <a:alpha val="76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7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99387" y="3733569"/>
            <a:ext cx="7970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Architecture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by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Example</a:t>
            </a:r>
            <a:endParaRPr lang="id-ID" sz="3600" spc="6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Lato Light" panose="020F0502020204030203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10185"/>
            <a:ext cx="12192001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id-ID" sz="8800" spc="2000" dirty="0">
                <a:solidFill>
                  <a:schemeClr val="tx2"/>
                </a:solidFill>
                <a:latin typeface="Consolas" panose="020B0609020204030204" pitchFamily="49" charset="0"/>
                <a:ea typeface="Lato Black" panose="020F0502020204030203" pitchFamily="34" charset="0"/>
                <a:cs typeface="Consolas" panose="020B0609020204030204" pitchFamily="49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36205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Competing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Consumers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599526-AFA6-0944-9FAE-8AE26D1E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93" y="1666240"/>
            <a:ext cx="10872013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3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Pub / Sub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E8B010-9D25-BF47-BDAD-0F82FB39C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0" y="1332795"/>
            <a:ext cx="11834660" cy="41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8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956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One-At-A-Time / Functional Processing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45C25-C624-441D-8D26-CA6466740CE6}"/>
              </a:ext>
            </a:extLst>
          </p:cNvPr>
          <p:cNvSpPr txBox="1"/>
          <p:nvPr/>
        </p:nvSpPr>
        <p:spPr>
          <a:xfrm>
            <a:off x="902807" y="1097280"/>
            <a:ext cx="9367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Filtering, Aggregating, Mapping, </a:t>
            </a:r>
            <a:r>
              <a:rPr lang="en-US" sz="3600" dirty="0" err="1"/>
              <a:t>etc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Scales horizontally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Feels…wrong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Retention policies are…interesting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Event Sourcing: go see Chris’ talk!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9290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Sourcing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7B86EE-1FD7-1741-A301-269FFFA1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0" y="932441"/>
            <a:ext cx="9308260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51074-1A53-DF4A-BCC1-ECA8E296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311110"/>
            <a:ext cx="7397913" cy="63716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Bus /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Workflow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71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Lambda / Kappa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B5071-282A-7642-AA6D-D9C8FA8A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7" y="1679937"/>
            <a:ext cx="11052223" cy="3919855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990BDCBB-A374-443A-A6F4-EFA958225B40}"/>
              </a:ext>
            </a:extLst>
          </p:cNvPr>
          <p:cNvSpPr/>
          <p:nvPr/>
        </p:nvSpPr>
        <p:spPr>
          <a:xfrm flipH="1">
            <a:off x="4453665" y="1302983"/>
            <a:ext cx="2108499" cy="1991340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956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Nixing batch processes?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45C25-C624-441D-8D26-CA6466740CE6}"/>
              </a:ext>
            </a:extLst>
          </p:cNvPr>
          <p:cNvSpPr txBox="1"/>
          <p:nvPr/>
        </p:nvSpPr>
        <p:spPr>
          <a:xfrm>
            <a:off x="902807" y="1097280"/>
            <a:ext cx="936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Increased latency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CDC</a:t>
            </a:r>
          </a:p>
        </p:txBody>
      </p:sp>
    </p:spTree>
    <p:extLst>
      <p:ext uri="{BB962C8B-B14F-4D97-AF65-F5344CB8AC3E}">
        <p14:creationId xmlns:p14="http://schemas.microsoft.com/office/powerpoint/2010/main" val="424833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88C67-772C-6B46-9242-E3E62CA3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4462"/>
            <a:ext cx="7925852" cy="59030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3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Factor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App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00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49524" y="687765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Back-End Players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Change Data Capture “CDC”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Logstash,  </a:t>
            </a:r>
            <a:r>
              <a:rPr lang="en-US" sz="3600" dirty="0" err="1"/>
              <a:t>FluentD</a:t>
            </a:r>
            <a:r>
              <a:rPr lang="en-US" sz="3600" dirty="0"/>
              <a:t>, Flume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Kinesis, Firehose, EventHub, </a:t>
            </a:r>
            <a:r>
              <a:rPr lang="en-US" sz="3600" dirty="0" err="1"/>
              <a:t>DataFlow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Beam, Spark, Kafka Streams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AWS Lambda, Azure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Machine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896AB-403A-4B08-B787-412A320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106" y="2237581"/>
            <a:ext cx="2160588" cy="23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Front-End Players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812E8-3414-4977-A7D2-DED1DF202954}"/>
              </a:ext>
            </a:extLst>
          </p:cNvPr>
          <p:cNvSpPr txBox="1"/>
          <p:nvPr/>
        </p:nvSpPr>
        <p:spPr>
          <a:xfrm>
            <a:off x="1198880" y="1645920"/>
            <a:ext cx="9367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Socket.IO, </a:t>
            </a:r>
            <a:r>
              <a:rPr lang="en-US" sz="3600" dirty="0" err="1"/>
              <a:t>SignalR</a:t>
            </a:r>
            <a:r>
              <a:rPr lang="en-US" sz="3600" dirty="0"/>
              <a:t>, </a:t>
            </a:r>
            <a:r>
              <a:rPr lang="en-US" sz="3600" dirty="0" err="1"/>
              <a:t>GraphQL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Apollo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0D54C-CF14-4AF1-9F93-1FC5F024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407" y="2321898"/>
            <a:ext cx="2271713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at night&#10;&#10;Description automatically generated">
            <a:extLst>
              <a:ext uri="{FF2B5EF4-FFF2-40B4-BE49-F238E27FC236}">
                <a16:creationId xmlns:a16="http://schemas.microsoft.com/office/drawing/2014/main" id="{AE190618-F175-4247-9D87-2487C0F5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7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9389" y="223681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What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Why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83386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at night&#10;&#10;Description automatically generated">
            <a:extLst>
              <a:ext uri="{FF2B5EF4-FFF2-40B4-BE49-F238E27FC236}">
                <a16:creationId xmlns:a16="http://schemas.microsoft.com/office/drawing/2014/main" id="{AE190618-F175-4247-9D87-2487C0F5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7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9450" y="492037"/>
            <a:ext cx="9144000" cy="884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3324A-AE93-46AB-8BA6-4E5F84C6651C}"/>
              </a:ext>
            </a:extLst>
          </p:cNvPr>
          <p:cNvSpPr txBox="1"/>
          <p:nvPr/>
        </p:nvSpPr>
        <p:spPr>
          <a:xfrm>
            <a:off x="719706" y="1674590"/>
            <a:ext cx="1017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Observability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Unit of Work / Single responsibility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DevOps, for real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fight the tools</a:t>
            </a:r>
          </a:p>
        </p:txBody>
      </p:sp>
    </p:spTree>
    <p:extLst>
      <p:ext uri="{BB962C8B-B14F-4D97-AF65-F5344CB8AC3E}">
        <p14:creationId xmlns:p14="http://schemas.microsoft.com/office/powerpoint/2010/main" val="1877635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6791539C-B6A1-478C-8372-529504112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-418478" y="-117698"/>
            <a:ext cx="12610478" cy="70933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2750" y="5946336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Resources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260D2-E6E2-46F8-A284-D9D0DD50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33" y="-117698"/>
            <a:ext cx="4876800" cy="63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598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C1A83-FA36-5546-A4AB-167B225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6" y="0"/>
            <a:ext cx="1076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B17EBA-E2F1-DB4C-B7D5-FBC08C03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1835150"/>
            <a:ext cx="3127375" cy="1417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ECFCE-3B99-E448-8AD4-89E05DE0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13" y="1835150"/>
            <a:ext cx="2160588" cy="2382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19507-FD67-F543-9514-FBD32BD0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1835150"/>
            <a:ext cx="3738563" cy="179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41080-6C5C-1C45-8AE3-62D731550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438" y="1835150"/>
            <a:ext cx="2271713" cy="2271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31358-8053-6D49-BEF8-54A37D06F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438" y="4189413"/>
            <a:ext cx="2271713" cy="227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2168D-E52C-E74A-9CD3-CC26C63D7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75" y="355600"/>
            <a:ext cx="9979025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9E574-72E6-B04B-B409-056E37109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1713" y="4300538"/>
            <a:ext cx="2160588" cy="2160588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F937D4C-6BD1-4E79-98B1-DF55CEA3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55600"/>
            <a:ext cx="1485900" cy="1397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eb sockets logo">
            <a:extLst>
              <a:ext uri="{FF2B5EF4-FFF2-40B4-BE49-F238E27FC236}">
                <a16:creationId xmlns:a16="http://schemas.microsoft.com/office/drawing/2014/main" id="{6D4520AA-91C3-4E6D-AC84-8575926D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711575"/>
            <a:ext cx="3738563" cy="274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Image result for apache beam">
            <a:extLst>
              <a:ext uri="{FF2B5EF4-FFF2-40B4-BE49-F238E27FC236}">
                <a16:creationId xmlns:a16="http://schemas.microsoft.com/office/drawing/2014/main" id="{D7A6009A-88B2-43D7-91F8-6B1C9039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3335338"/>
            <a:ext cx="3127375" cy="312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9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2FE76C-627E-4018-B877-1220EBCF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888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r&#10;&#10;Description automatically generated">
            <a:extLst>
              <a:ext uri="{FF2B5EF4-FFF2-40B4-BE49-F238E27FC236}">
                <a16:creationId xmlns:a16="http://schemas.microsoft.com/office/drawing/2014/main" id="{B5BF632A-41E3-CF47-970E-EB6B5ACD4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996DB-860C-E744-8723-A45C018A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02"/>
            <a:ext cx="12192000" cy="58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196C9-7600-4742-B3A1-236AF4EE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4B183-54F8-A34D-8C2F-518EB5AB7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2" r="929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5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at night&#10;&#10;Description automatically generated">
            <a:extLst>
              <a:ext uri="{FF2B5EF4-FFF2-40B4-BE49-F238E27FC236}">
                <a16:creationId xmlns:a16="http://schemas.microsoft.com/office/drawing/2014/main" id="{AE190618-F175-4247-9D87-2487C0F5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7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5010" y="449178"/>
            <a:ext cx="9144000" cy="38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UX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Broadband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Dev Tools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Data</a:t>
            </a:r>
          </a:p>
        </p:txBody>
      </p:sp>
    </p:spTree>
    <p:extLst>
      <p:ext uri="{BB962C8B-B14F-4D97-AF65-F5344CB8AC3E}">
        <p14:creationId xmlns:p14="http://schemas.microsoft.com/office/powerpoint/2010/main" val="114136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783</Words>
  <Application>Microsoft Office PowerPoint</Application>
  <PresentationFormat>Widescreen</PresentationFormat>
  <Paragraphs>138</Paragraphs>
  <Slides>22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Kelson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Zack</dc:creator>
  <cp:lastModifiedBy>Joe Zack</cp:lastModifiedBy>
  <cp:revision>62</cp:revision>
  <dcterms:created xsi:type="dcterms:W3CDTF">2020-02-26T01:06:40Z</dcterms:created>
  <dcterms:modified xsi:type="dcterms:W3CDTF">2020-02-26T02:29:57Z</dcterms:modified>
</cp:coreProperties>
</file>